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91" r:id="rId2"/>
    <p:sldId id="622" r:id="rId3"/>
    <p:sldId id="257" r:id="rId4"/>
    <p:sldId id="269" r:id="rId5"/>
    <p:sldId id="272" r:id="rId6"/>
    <p:sldId id="633" r:id="rId7"/>
    <p:sldId id="634" r:id="rId8"/>
    <p:sldId id="636" r:id="rId9"/>
    <p:sldId id="639" r:id="rId10"/>
    <p:sldId id="657" r:id="rId11"/>
    <p:sldId id="658" r:id="rId12"/>
    <p:sldId id="659" r:id="rId13"/>
    <p:sldId id="637" r:id="rId14"/>
    <p:sldId id="638" r:id="rId15"/>
    <p:sldId id="641" r:id="rId16"/>
    <p:sldId id="651" r:id="rId17"/>
    <p:sldId id="653" r:id="rId18"/>
    <p:sldId id="654" r:id="rId19"/>
    <p:sldId id="655" r:id="rId20"/>
    <p:sldId id="656" r:id="rId21"/>
    <p:sldId id="645"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EE9EA"/>
    <a:srgbClr val="FFFFFF"/>
    <a:srgbClr val="3A30FA"/>
    <a:srgbClr val="FF6600"/>
    <a:srgbClr val="F139E4"/>
    <a:srgbClr val="B8525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3880FC-5A88-4C55-98E5-71B03E532C53}" v="1" dt="2024-05-17T07:42:10.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8709C98-B80A-4F28-AF74-CF08CF81A715}" type="datetime1">
              <a:rPr lang="en-US"/>
              <a:pPr/>
              <a:t>5/17/2024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D112868-65FD-4572-A383-97DC0EC9B913}" type="slidenum">
              <a:rPr lang="en-US"/>
              <a:pPr/>
              <a:t>‹#›</a:t>
            </a:fld>
            <a:endParaRPr lang="en-US"/>
          </a:p>
        </p:txBody>
      </p:sp>
    </p:spTree>
    <p:extLst>
      <p:ext uri="{BB962C8B-B14F-4D97-AF65-F5344CB8AC3E}">
        <p14:creationId xmlns:p14="http://schemas.microsoft.com/office/powerpoint/2010/main" val="398172460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a:cs typeface="MS PGothic"/>
      </a:defRPr>
    </a:lvl1pPr>
    <a:lvl2pPr marL="457200" algn="l" defTabSz="457200" rtl="0" eaLnBrk="0" fontAlgn="base" hangingPunct="0">
      <a:spcBef>
        <a:spcPct val="30000"/>
      </a:spcBef>
      <a:spcAft>
        <a:spcPct val="0"/>
      </a:spcAft>
      <a:defRPr sz="1200" kern="1200">
        <a:solidFill>
          <a:schemeClr val="tx1"/>
        </a:solidFill>
        <a:latin typeface="+mn-lt"/>
        <a:ea typeface="MS PGothic"/>
        <a:cs typeface="MS PGothic"/>
      </a:defRPr>
    </a:lvl2pPr>
    <a:lvl3pPr marL="914400" algn="l" defTabSz="457200" rtl="0" eaLnBrk="0" fontAlgn="base" hangingPunct="0">
      <a:spcBef>
        <a:spcPct val="30000"/>
      </a:spcBef>
      <a:spcAft>
        <a:spcPct val="0"/>
      </a:spcAft>
      <a:defRPr sz="1200" kern="1200">
        <a:solidFill>
          <a:schemeClr val="tx1"/>
        </a:solidFill>
        <a:latin typeface="+mn-lt"/>
        <a:ea typeface="MS PGothic"/>
        <a:cs typeface="MS PGothic"/>
      </a:defRPr>
    </a:lvl3pPr>
    <a:lvl4pPr marL="1371600" algn="l" defTabSz="457200" rtl="0" eaLnBrk="0" fontAlgn="base" hangingPunct="0">
      <a:spcBef>
        <a:spcPct val="30000"/>
      </a:spcBef>
      <a:spcAft>
        <a:spcPct val="0"/>
      </a:spcAft>
      <a:defRPr sz="1200" kern="1200">
        <a:solidFill>
          <a:schemeClr val="tx1"/>
        </a:solidFill>
        <a:latin typeface="+mn-lt"/>
        <a:ea typeface="MS PGothic"/>
        <a:cs typeface="MS PGothic"/>
      </a:defRPr>
    </a:lvl4pPr>
    <a:lvl5pPr marL="1828800" algn="l" defTabSz="457200" rtl="0" eaLnBrk="0" fontAlgn="base" hangingPunct="0">
      <a:spcBef>
        <a:spcPct val="30000"/>
      </a:spcBef>
      <a:spcAft>
        <a:spcPct val="0"/>
      </a:spcAft>
      <a:defRPr sz="1200" kern="1200">
        <a:solidFill>
          <a:schemeClr val="tx1"/>
        </a:solidFill>
        <a:latin typeface="+mn-lt"/>
        <a:ea typeface="MS PGothic"/>
        <a:cs typeface="MS PGothic"/>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112868-65FD-4572-A383-97DC0EC9B913}" type="slidenum">
              <a:rPr lang="en-US" smtClean="0"/>
              <a:pPr/>
              <a:t>1</a:t>
            </a:fld>
            <a:endParaRPr lang="en-US"/>
          </a:p>
        </p:txBody>
      </p:sp>
    </p:spTree>
    <p:extLst>
      <p:ext uri="{BB962C8B-B14F-4D97-AF65-F5344CB8AC3E}">
        <p14:creationId xmlns:p14="http://schemas.microsoft.com/office/powerpoint/2010/main" val="4327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112868-65FD-4572-A383-97DC0EC9B913}" type="slidenum">
              <a:rPr lang="en-US" smtClean="0"/>
              <a:pPr/>
              <a:t>21</a:t>
            </a:fld>
            <a:endParaRPr lang="en-US"/>
          </a:p>
        </p:txBody>
      </p:sp>
    </p:spTree>
    <p:extLst>
      <p:ext uri="{BB962C8B-B14F-4D97-AF65-F5344CB8AC3E}">
        <p14:creationId xmlns:p14="http://schemas.microsoft.com/office/powerpoint/2010/main" val="1696624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p>
            <a:r>
              <a:rPr lang="en-US"/>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F523EB20-6FC5-4DDA-8F23-B813642F520C}" type="datetime1">
              <a:rPr lang="en-US"/>
              <a:pPr/>
              <a:t>5/17/2024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5247" y="696603"/>
            <a:ext cx="6400800" cy="8382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p:txBody>
          <a:bodyPr/>
          <a:lstStyle>
            <a:lvl1pPr>
              <a:defRPr/>
            </a:lvl1pPr>
          </a:lstStyle>
          <a:p>
            <a:fld id="{CDF5B256-931F-40A0-BC73-FE5211075C35}" type="datetime1">
              <a:rPr lang="en-US"/>
              <a:pPr/>
              <a:t>5/17/2024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1725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7BE7C4ED-81C0-4682-BCCB-104FB5DDBDCB}" type="datetime1">
              <a:rPr lang="en-US"/>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775DC763-8AAC-4A07-A453-38B55A3783BD}" type="slidenum">
              <a:rPr lang="en-US"/>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8" name="Picture 15" descr="logo.jpg"/>
          <p:cNvPicPr>
            <a:picLocks noChangeAspect="1"/>
          </p:cNvPicPr>
          <p:nvPr/>
        </p:nvPicPr>
        <p:blipFill rotWithShape="1">
          <a:blip r:embed="rId5"/>
          <a:srcRect l="3333" r="3333"/>
          <a:stretch/>
        </p:blipFill>
        <p:spPr bwMode="auto">
          <a:xfrm>
            <a:off x="6858000" y="36526"/>
            <a:ext cx="2133600" cy="725474"/>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4504" r:id="rId1"/>
    <p:sldLayoutId id="2147484505" r:id="rId2"/>
    <p:sldLayoutId id="2147484506" r:id="rId3"/>
  </p:sldLayoutIdLst>
  <p:txStyles>
    <p:titleStyle>
      <a:lvl1pPr algn="ctr" rtl="0" eaLnBrk="0" fontAlgn="base" hangingPunct="0">
        <a:spcBef>
          <a:spcPct val="0"/>
        </a:spcBef>
        <a:spcAft>
          <a:spcPct val="0"/>
        </a:spcAft>
        <a:defRPr sz="3000" kern="1200">
          <a:solidFill>
            <a:schemeClr val="tx1"/>
          </a:solidFill>
          <a:latin typeface="+mj-lt"/>
          <a:ea typeface="MS PGothic"/>
          <a:cs typeface="MS PGothic"/>
        </a:defRPr>
      </a:lvl1pPr>
      <a:lvl2pPr algn="ctr" rtl="0" eaLnBrk="0" fontAlgn="base" hangingPunct="0">
        <a:spcBef>
          <a:spcPct val="0"/>
        </a:spcBef>
        <a:spcAft>
          <a:spcPct val="0"/>
        </a:spcAft>
        <a:defRPr sz="3000">
          <a:solidFill>
            <a:schemeClr val="tx1"/>
          </a:solidFill>
          <a:latin typeface="Calibri" charset="0"/>
          <a:ea typeface="MS PGothic"/>
          <a:cs typeface="MS PGothic"/>
        </a:defRPr>
      </a:lvl2pPr>
      <a:lvl3pPr algn="ctr" rtl="0" eaLnBrk="0" fontAlgn="base" hangingPunct="0">
        <a:spcBef>
          <a:spcPct val="0"/>
        </a:spcBef>
        <a:spcAft>
          <a:spcPct val="0"/>
        </a:spcAft>
        <a:defRPr sz="3000">
          <a:solidFill>
            <a:schemeClr val="tx1"/>
          </a:solidFill>
          <a:latin typeface="Calibri" charset="0"/>
          <a:ea typeface="MS PGothic"/>
          <a:cs typeface="MS PGothic"/>
        </a:defRPr>
      </a:lvl3pPr>
      <a:lvl4pPr algn="ctr" rtl="0" eaLnBrk="0" fontAlgn="base" hangingPunct="0">
        <a:spcBef>
          <a:spcPct val="0"/>
        </a:spcBef>
        <a:spcAft>
          <a:spcPct val="0"/>
        </a:spcAft>
        <a:defRPr sz="3000">
          <a:solidFill>
            <a:schemeClr val="tx1"/>
          </a:solidFill>
          <a:latin typeface="Calibri" charset="0"/>
          <a:ea typeface="MS PGothic"/>
          <a:cs typeface="MS PGothic"/>
        </a:defRPr>
      </a:lvl4pPr>
      <a:lvl5pPr algn="ctr" rtl="0" eaLnBrk="0" fontAlgn="base" hangingPunct="0">
        <a:spcBef>
          <a:spcPct val="0"/>
        </a:spcBef>
        <a:spcAft>
          <a:spcPct val="0"/>
        </a:spcAft>
        <a:defRPr sz="3000">
          <a:solidFill>
            <a:schemeClr val="tx1"/>
          </a:solidFill>
          <a:latin typeface="Calibri" charset="0"/>
          <a:ea typeface="MS PGothic"/>
          <a:cs typeface="MS PGothic"/>
        </a:defRPr>
      </a:lvl5pPr>
      <a:lvl6pPr marL="457200" algn="ctr" rtl="0" fontAlgn="base">
        <a:spcBef>
          <a:spcPct val="0"/>
        </a:spcBef>
        <a:spcAft>
          <a:spcPct val="0"/>
        </a:spcAft>
        <a:defRPr sz="3000">
          <a:solidFill>
            <a:schemeClr val="tx1"/>
          </a:solidFill>
          <a:latin typeface="Calibri" charset="0"/>
          <a:ea typeface="ＭＳ Ｐゴシック" charset="-128"/>
        </a:defRPr>
      </a:lvl6pPr>
      <a:lvl7pPr marL="914400" algn="ctr" rtl="0" fontAlgn="base">
        <a:spcBef>
          <a:spcPct val="0"/>
        </a:spcBef>
        <a:spcAft>
          <a:spcPct val="0"/>
        </a:spcAft>
        <a:defRPr sz="3000">
          <a:solidFill>
            <a:schemeClr val="tx1"/>
          </a:solidFill>
          <a:latin typeface="Calibri" charset="0"/>
          <a:ea typeface="ＭＳ Ｐゴシック" charset="-128"/>
        </a:defRPr>
      </a:lvl7pPr>
      <a:lvl8pPr marL="1371600" algn="ctr" rtl="0" fontAlgn="base">
        <a:spcBef>
          <a:spcPct val="0"/>
        </a:spcBef>
        <a:spcAft>
          <a:spcPct val="0"/>
        </a:spcAft>
        <a:defRPr sz="3000">
          <a:solidFill>
            <a:schemeClr val="tx1"/>
          </a:solidFill>
          <a:latin typeface="Calibri" charset="0"/>
          <a:ea typeface="ＭＳ Ｐゴシック" charset="-128"/>
        </a:defRPr>
      </a:lvl8pPr>
      <a:lvl9pPr marL="1828800" algn="ctr" rtl="0" fontAlgn="base">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txBox="1">
            <a:spLocks noChangeArrowheads="1"/>
          </p:cNvSpPr>
          <p:nvPr/>
        </p:nvSpPr>
        <p:spPr bwMode="auto">
          <a:xfrm>
            <a:off x="446394" y="1369740"/>
            <a:ext cx="8458200" cy="1066800"/>
          </a:xfrm>
          <a:prstGeom prst="rect">
            <a:avLst/>
          </a:prstGeom>
          <a:noFill/>
          <a:ln w="9525">
            <a:noFill/>
            <a:miter lim="800000"/>
            <a:headEnd/>
            <a:tailEnd/>
          </a:ln>
        </p:spPr>
        <p:txBody>
          <a:bodyPr lIns="91440" tIns="33120" rIns="91440" bIns="45720" anchor="ctr"/>
          <a:lstStyle/>
          <a:p>
            <a:pPr algn="ctr">
              <a:spcBef>
                <a:spcPts val="0"/>
              </a:spcBef>
              <a:spcAft>
                <a:spcPts val="0"/>
              </a:spcAft>
            </a:pPr>
            <a:r>
              <a:rPr lang="en-US" sz="2400" b="1">
                <a:solidFill>
                  <a:schemeClr val="dk1"/>
                </a:solidFill>
                <a:latin typeface="Arial"/>
                <a:ea typeface="Arial"/>
                <a:cs typeface="Arial"/>
                <a:sym typeface="Arial"/>
              </a:rPr>
              <a:t>   PRESENTATION</a:t>
            </a:r>
            <a:endParaRPr lang="en-US" sz="2400" b="1">
              <a:solidFill>
                <a:schemeClr val="dk1"/>
              </a:solidFill>
              <a:latin typeface="Arial"/>
              <a:ea typeface="Arial"/>
              <a:cs typeface="Arial"/>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On</a:t>
            </a:r>
            <a:endParaRPr lang="en-US" sz="2400">
              <a:solidFill>
                <a:schemeClr val="dk1"/>
              </a:solidFill>
              <a:latin typeface="Arial"/>
              <a:ea typeface="Arial"/>
              <a:cs typeface="Arial"/>
            </a:endParaRPr>
          </a:p>
          <a:p>
            <a:pPr algn="ctr">
              <a:spcBef>
                <a:spcPts val="0"/>
              </a:spcBef>
              <a:spcAft>
                <a:spcPts val="0"/>
              </a:spcAft>
            </a:pPr>
            <a:r>
              <a:rPr lang="en-US" sz="2400" b="1" kern="0">
                <a:effectLst/>
                <a:latin typeface="Times New Roman" panose="02020603050405020304" pitchFamily="18" charset="0"/>
                <a:ea typeface="Times New Roman" panose="02020603050405020304" pitchFamily="18" charset="0"/>
              </a:rPr>
              <a:t>“</a:t>
            </a:r>
            <a:r>
              <a:rPr lang="en-IN" sz="2400" b="1">
                <a:latin typeface="Söhne"/>
              </a:rPr>
              <a:t>Movie Mate</a:t>
            </a:r>
            <a:r>
              <a:rPr lang="en-IN" sz="2400" b="1" i="0">
                <a:effectLst/>
                <a:latin typeface="Söhne"/>
              </a:rPr>
              <a:t>: Your Film Companion</a:t>
            </a:r>
            <a:r>
              <a:rPr lang="en-US" sz="2400" b="1" kern="0">
                <a:effectLst/>
                <a:latin typeface="Times New Roman" panose="02020603050405020304" pitchFamily="18" charset="0"/>
                <a:ea typeface="Times New Roman" panose="02020603050405020304" pitchFamily="18" charset="0"/>
              </a:rPr>
              <a:t>”</a:t>
            </a:r>
          </a:p>
          <a:p>
            <a:pPr algn="ctr"/>
            <a:endParaRPr lang="en-US" sz="2400" b="1">
              <a:latin typeface="Calibri" pitchFamily="34" charset="0"/>
            </a:endParaRPr>
          </a:p>
        </p:txBody>
      </p:sp>
      <p:sp>
        <p:nvSpPr>
          <p:cNvPr id="4" name="TextBox 3"/>
          <p:cNvSpPr txBox="1"/>
          <p:nvPr/>
        </p:nvSpPr>
        <p:spPr>
          <a:xfrm>
            <a:off x="1928564" y="2439894"/>
            <a:ext cx="5753100" cy="2431435"/>
          </a:xfrm>
          <a:prstGeom prst="rect">
            <a:avLst/>
          </a:prstGeom>
          <a:noFill/>
        </p:spPr>
        <p:txBody>
          <a:bodyPr wrap="square" lIns="91440" tIns="45720" rIns="91440" bIns="45720" rtlCol="0" anchor="t">
            <a:spAutoFit/>
          </a:bodyPr>
          <a:lstStyle/>
          <a:p>
            <a:pPr algn="ctr"/>
            <a:r>
              <a:rPr lang="en-US" sz="2000" b="1">
                <a:latin typeface="Arial"/>
                <a:ea typeface="MS PGothic"/>
                <a:cs typeface="Arial"/>
              </a:rPr>
              <a:t>Presented</a:t>
            </a:r>
          </a:p>
          <a:p>
            <a:pPr algn="ctr"/>
            <a:r>
              <a:rPr lang="en-US" sz="2000" b="1">
                <a:latin typeface="Arial"/>
                <a:ea typeface="MS PGothic"/>
                <a:cs typeface="Arial"/>
              </a:rPr>
              <a:t> by </a:t>
            </a:r>
            <a:endParaRPr lang="en-US" sz="2000" b="1">
              <a:cs typeface="Arial"/>
            </a:endParaRPr>
          </a:p>
          <a:p>
            <a:pPr algn="ctr"/>
            <a:endParaRPr lang="en-US"/>
          </a:p>
          <a:p>
            <a:endParaRPr lang="en-US"/>
          </a:p>
          <a:p>
            <a:pPr algn="ctr"/>
            <a:r>
              <a:rPr lang="en-US" sz="2000">
                <a:latin typeface="Arial"/>
                <a:ea typeface="MS PGothic"/>
                <a:cs typeface="Arial"/>
              </a:rPr>
              <a:t>Kashish Mahana(2210990497)</a:t>
            </a:r>
          </a:p>
          <a:p>
            <a:pPr algn="ctr"/>
            <a:r>
              <a:rPr lang="en-US" sz="2000">
                <a:latin typeface="Arial"/>
                <a:ea typeface="MS PGothic"/>
                <a:cs typeface="Arial"/>
              </a:rPr>
              <a:t>Khushi Bansal(2210990511</a:t>
            </a:r>
            <a:endParaRPr lang="en-US" sz="2000">
              <a:cs typeface="Arial"/>
            </a:endParaRPr>
          </a:p>
          <a:p>
            <a:pPr algn="ctr"/>
            <a:endParaRPr lang="en-US">
              <a:cs typeface="Arial" pitchFamily="34" charset="0"/>
            </a:endParaRPr>
          </a:p>
          <a:p>
            <a:pPr algn="ctr"/>
            <a:endParaRPr lang="en-US" b="1">
              <a:cs typeface="Arial" pitchFamily="34" charset="0"/>
            </a:endParaRPr>
          </a:p>
        </p:txBody>
      </p:sp>
      <p:sp>
        <p:nvSpPr>
          <p:cNvPr id="5" name="TextBox 4"/>
          <p:cNvSpPr txBox="1"/>
          <p:nvPr/>
        </p:nvSpPr>
        <p:spPr>
          <a:xfrm>
            <a:off x="2866335" y="4758180"/>
            <a:ext cx="3877557" cy="1477328"/>
          </a:xfrm>
          <a:prstGeom prst="rect">
            <a:avLst/>
          </a:prstGeom>
          <a:noFill/>
        </p:spPr>
        <p:txBody>
          <a:bodyPr wrap="square" lIns="91440" tIns="45720" rIns="91440" bIns="45720" rtlCol="0" anchor="t">
            <a:spAutoFit/>
          </a:bodyPr>
          <a:lstStyle/>
          <a:p>
            <a:pPr algn="ctr">
              <a:spcBef>
                <a:spcPts val="0"/>
              </a:spcBef>
              <a:spcAft>
                <a:spcPts val="0"/>
              </a:spcAft>
            </a:pPr>
            <a:r>
              <a:rPr lang="en-US" sz="1800" b="1">
                <a:solidFill>
                  <a:schemeClr val="dk1"/>
                </a:solidFill>
                <a:latin typeface="Arial"/>
                <a:ea typeface="Arial"/>
                <a:cs typeface="Arial"/>
                <a:sym typeface="Arial"/>
              </a:rPr>
              <a:t>Under the supervision</a:t>
            </a:r>
            <a:r>
              <a:rPr lang="en-US" b="1">
                <a:solidFill>
                  <a:schemeClr val="dk1"/>
                </a:solidFill>
                <a:latin typeface="Arial"/>
                <a:ea typeface="Arial"/>
                <a:cs typeface="Arial"/>
                <a:sym typeface="Arial"/>
              </a:rPr>
              <a:t> </a:t>
            </a:r>
            <a:endParaRPr lang="en-US" b="1">
              <a:cs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of</a:t>
            </a:r>
            <a:endParaRPr lang="en-US" b="1">
              <a:solidFill>
                <a:schemeClr val="dk1"/>
              </a:solidFill>
            </a:endParaRPr>
          </a:p>
          <a:p>
            <a:pPr algn="ctr">
              <a:spcBef>
                <a:spcPts val="0"/>
              </a:spcBef>
              <a:spcAft>
                <a:spcPts val="0"/>
              </a:spcAft>
            </a:pPr>
            <a:r>
              <a:rPr lang="en-US" b="1">
                <a:solidFill>
                  <a:schemeClr val="dk1"/>
                </a:solidFill>
                <a:latin typeface="Arial"/>
                <a:ea typeface="Arial"/>
                <a:cs typeface="Arial"/>
                <a:sym typeface="Arial"/>
              </a:rPr>
              <a:t>Dr. Jatin Arora</a:t>
            </a:r>
            <a:endParaRPr lang="en-US" sz="1800" b="1">
              <a:solidFill>
                <a:schemeClr val="dk1"/>
              </a:solidFill>
              <a:latin typeface="Arial"/>
              <a:ea typeface="Arial"/>
              <a:cs typeface="Arial"/>
            </a:endParaRPr>
          </a:p>
          <a:p>
            <a:pPr algn="ctr">
              <a:spcBef>
                <a:spcPts val="0"/>
              </a:spcBef>
              <a:spcAft>
                <a:spcPts val="0"/>
              </a:spcAft>
            </a:pPr>
            <a:r>
              <a:rPr lang="en-US" b="1" err="1">
                <a:solidFill>
                  <a:schemeClr val="dk1"/>
                </a:solidFill>
                <a:latin typeface="Arial"/>
                <a:ea typeface="Arial"/>
                <a:cs typeface="Arial"/>
              </a:rPr>
              <a:t>Mr.Shubham</a:t>
            </a:r>
            <a:r>
              <a:rPr lang="en-US" b="1">
                <a:solidFill>
                  <a:schemeClr val="dk1"/>
                </a:solidFill>
                <a:latin typeface="Arial"/>
                <a:ea typeface="Arial"/>
                <a:cs typeface="Arial"/>
              </a:rPr>
              <a:t> Singhal</a:t>
            </a:r>
            <a:endParaRPr lang="en-US" sz="1800" b="1">
              <a:solidFill>
                <a:schemeClr val="dk1"/>
              </a:solidFill>
              <a:latin typeface="Arial"/>
              <a:ea typeface="Arial"/>
              <a:cs typeface="Arial"/>
            </a:endParaRPr>
          </a:p>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307A-A3A8-B61B-5061-858F96C92652}"/>
              </a:ext>
            </a:extLst>
          </p:cNvPr>
          <p:cNvSpPr>
            <a:spLocks noGrp="1"/>
          </p:cNvSpPr>
          <p:nvPr>
            <p:ph type="title"/>
          </p:nvPr>
        </p:nvSpPr>
        <p:spPr>
          <a:xfrm>
            <a:off x="456964" y="2962"/>
            <a:ext cx="6400800" cy="838200"/>
          </a:xfrm>
        </p:spPr>
        <p:txBody>
          <a:bodyPr/>
          <a:lstStyle/>
          <a:p>
            <a:r>
              <a:rPr lang="en-US"/>
              <a:t>Collaborative Filtering</a:t>
            </a:r>
          </a:p>
        </p:txBody>
      </p:sp>
      <p:sp>
        <p:nvSpPr>
          <p:cNvPr id="3" name="Content Placeholder 2">
            <a:extLst>
              <a:ext uri="{FF2B5EF4-FFF2-40B4-BE49-F238E27FC236}">
                <a16:creationId xmlns:a16="http://schemas.microsoft.com/office/drawing/2014/main" id="{67D73633-D242-8467-3D9C-BC469F5183B6}"/>
              </a:ext>
            </a:extLst>
          </p:cNvPr>
          <p:cNvSpPr>
            <a:spLocks noGrp="1"/>
          </p:cNvSpPr>
          <p:nvPr>
            <p:ph idx="1"/>
          </p:nvPr>
        </p:nvSpPr>
        <p:spPr/>
        <p:txBody>
          <a:bodyPr/>
          <a:lstStyle/>
          <a:p>
            <a:r>
              <a:rPr lang="en-US" sz="2400">
                <a:ea typeface="+mn-lt"/>
                <a:cs typeface="+mn-lt"/>
              </a:rPr>
              <a:t>Collaborative filtering recommends items based on the preferences of other users who are similar to you. It doesn't rely on the attributes of the items themselves but rather on the behavior and preferences of users. </a:t>
            </a:r>
            <a:endParaRPr lang="en-US" sz="2400">
              <a:cs typeface="+mn-lt"/>
            </a:endParaRPr>
          </a:p>
          <a:p>
            <a:r>
              <a:rPr lang="en-US" sz="2400">
                <a:ea typeface="+mn-lt"/>
                <a:cs typeface="+mn-lt"/>
              </a:rPr>
              <a:t>It finds patterns in users' behaviors, like ratings or movie-watching history, to make recommendations.</a:t>
            </a:r>
            <a:endParaRPr lang="en-US">
              <a:cs typeface="+mn-lt"/>
            </a:endParaRPr>
          </a:p>
          <a:p>
            <a:r>
              <a:rPr lang="en-US" sz="2400">
                <a:ea typeface="+mn-lt"/>
                <a:cs typeface="+mn-lt"/>
              </a:rPr>
              <a:t>Let's say you and your friend have similar tastes in movies. If your friend enjoyed watching "Inception" and "Interstellar," a collaborative filtering system might suggest those movies to you because it identifies your similarity in tastes. It assumes that if your friend liked those movies, you might enjoy them too.</a:t>
            </a:r>
            <a:endParaRPr lang="en-US" sz="2400"/>
          </a:p>
          <a:p>
            <a:endParaRPr lang="en-US"/>
          </a:p>
          <a:p>
            <a:endParaRPr lang="en-US"/>
          </a:p>
          <a:p>
            <a:endParaRPr lang="en-US"/>
          </a:p>
        </p:txBody>
      </p:sp>
    </p:spTree>
    <p:extLst>
      <p:ext uri="{BB962C8B-B14F-4D97-AF65-F5344CB8AC3E}">
        <p14:creationId xmlns:p14="http://schemas.microsoft.com/office/powerpoint/2010/main" val="116056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1835-A1B7-EBB9-2424-673BD8C6C047}"/>
              </a:ext>
            </a:extLst>
          </p:cNvPr>
          <p:cNvSpPr>
            <a:spLocks noGrp="1"/>
          </p:cNvSpPr>
          <p:nvPr>
            <p:ph type="title"/>
          </p:nvPr>
        </p:nvSpPr>
        <p:spPr>
          <a:xfrm>
            <a:off x="306173" y="2962"/>
            <a:ext cx="6400800" cy="838200"/>
          </a:xfrm>
        </p:spPr>
        <p:txBody>
          <a:bodyPr/>
          <a:lstStyle/>
          <a:p>
            <a:r>
              <a:rPr lang="en-US"/>
              <a:t>Content based vs Collaborative filtering</a:t>
            </a:r>
          </a:p>
        </p:txBody>
      </p:sp>
      <p:sp>
        <p:nvSpPr>
          <p:cNvPr id="3" name="Content Placeholder 2">
            <a:extLst>
              <a:ext uri="{FF2B5EF4-FFF2-40B4-BE49-F238E27FC236}">
                <a16:creationId xmlns:a16="http://schemas.microsoft.com/office/drawing/2014/main" id="{879A84D4-D4D5-79D9-C8E6-52051D162FB3}"/>
              </a:ext>
            </a:extLst>
          </p:cNvPr>
          <p:cNvSpPr>
            <a:spLocks noGrp="1"/>
          </p:cNvSpPr>
          <p:nvPr>
            <p:ph idx="1"/>
          </p:nvPr>
        </p:nvSpPr>
        <p:spPr/>
        <p:txBody>
          <a:bodyPr/>
          <a:lstStyle/>
          <a:p>
            <a:r>
              <a:rPr lang="en-US" sz="2400">
                <a:ea typeface="+mn-lt"/>
                <a:cs typeface="+mn-lt"/>
              </a:rPr>
              <a:t> Content-based filtering looks at the characteristics of items to make recommendations, while collaborative filtering looks at the behavior and preferences of users to make suggestions.</a:t>
            </a:r>
            <a:endParaRPr lang="en-US" sz="2400">
              <a:cs typeface="+mn-lt"/>
            </a:endParaRPr>
          </a:p>
          <a:p>
            <a:endParaRPr lang="en-US" sz="2400">
              <a:ea typeface="+mn-lt"/>
              <a:cs typeface="+mn-lt"/>
            </a:endParaRPr>
          </a:p>
          <a:p>
            <a:r>
              <a:rPr lang="en-US" sz="2400">
                <a:ea typeface="+mn-lt"/>
                <a:cs typeface="+mn-lt"/>
              </a:rPr>
              <a:t> Both methods have their strengths and weaknesses, but when combined, they can create more accurate and diverse recommendations for users.</a:t>
            </a:r>
            <a:endParaRPr lang="en-US" sz="2400"/>
          </a:p>
        </p:txBody>
      </p:sp>
    </p:spTree>
    <p:extLst>
      <p:ext uri="{BB962C8B-B14F-4D97-AF65-F5344CB8AC3E}">
        <p14:creationId xmlns:p14="http://schemas.microsoft.com/office/powerpoint/2010/main" val="371342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0921-ED6F-CFBE-CD7C-65340BF23F38}"/>
              </a:ext>
            </a:extLst>
          </p:cNvPr>
          <p:cNvSpPr>
            <a:spLocks noGrp="1"/>
          </p:cNvSpPr>
          <p:nvPr>
            <p:ph type="title"/>
          </p:nvPr>
        </p:nvSpPr>
        <p:spPr>
          <a:xfrm>
            <a:off x="342363" y="2962"/>
            <a:ext cx="6400800" cy="838200"/>
          </a:xfrm>
        </p:spPr>
        <p:txBody>
          <a:bodyPr/>
          <a:lstStyle/>
          <a:p>
            <a:r>
              <a:rPr lang="en-US"/>
              <a:t>Sentimental Analysis</a:t>
            </a:r>
          </a:p>
        </p:txBody>
      </p:sp>
      <p:sp>
        <p:nvSpPr>
          <p:cNvPr id="3" name="Content Placeholder 2">
            <a:extLst>
              <a:ext uri="{FF2B5EF4-FFF2-40B4-BE49-F238E27FC236}">
                <a16:creationId xmlns:a16="http://schemas.microsoft.com/office/drawing/2014/main" id="{D0AB7AE5-FD40-DEDB-9BA3-E765847C19CB}"/>
              </a:ext>
            </a:extLst>
          </p:cNvPr>
          <p:cNvSpPr>
            <a:spLocks noGrp="1"/>
          </p:cNvSpPr>
          <p:nvPr>
            <p:ph idx="1"/>
          </p:nvPr>
        </p:nvSpPr>
        <p:spPr/>
        <p:txBody>
          <a:bodyPr/>
          <a:lstStyle/>
          <a:p>
            <a:r>
              <a:rPr lang="en-US" sz="2400">
                <a:ea typeface="+mn-lt"/>
                <a:cs typeface="+mn-lt"/>
              </a:rPr>
              <a:t>Sentiment analysis involves analyzing text data to determine the sentiment or emotion expressed within it. </a:t>
            </a:r>
            <a:endParaRPr lang="en-US" sz="2400">
              <a:cs typeface="+mn-lt"/>
            </a:endParaRPr>
          </a:p>
          <a:p>
            <a:r>
              <a:rPr lang="en-US" sz="2400">
                <a:ea typeface="+mn-lt"/>
                <a:cs typeface="+mn-lt"/>
              </a:rPr>
              <a:t>In the context of movie reviews or comments, sentiment analysis can help classify whether a review is positive, negative, or neutral based on the language used.</a:t>
            </a:r>
            <a:endParaRPr lang="en-US" sz="2400"/>
          </a:p>
          <a:p>
            <a:r>
              <a:rPr lang="en-US" sz="2400">
                <a:ea typeface="+mn-lt"/>
                <a:cs typeface="+mn-lt"/>
              </a:rPr>
              <a:t>Let's say you write a review for the movie "The Shawshank Redemption" saying, "Absolutely loved it! The storyline was captivating, and the performances were brilliant." Sentiment analysis would classify this review as positive because it expresses admiration and satisfaction towards the movie.</a:t>
            </a:r>
            <a:endParaRPr lang="en-US" sz="2400"/>
          </a:p>
          <a:p>
            <a:endParaRPr lang="en-US"/>
          </a:p>
        </p:txBody>
      </p:sp>
    </p:spTree>
    <p:extLst>
      <p:ext uri="{BB962C8B-B14F-4D97-AF65-F5344CB8AC3E}">
        <p14:creationId xmlns:p14="http://schemas.microsoft.com/office/powerpoint/2010/main" val="4018469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838200"/>
          </a:xfrm>
        </p:spPr>
        <p:txBody>
          <a:bodyPr/>
          <a:lstStyle/>
          <a:p>
            <a:pPr algn="l"/>
            <a:r>
              <a:rPr lang="en"/>
              <a:t>Popularity Model</a:t>
            </a:r>
            <a:endParaRPr lang="en-US"/>
          </a:p>
        </p:txBody>
      </p:sp>
      <p:sp>
        <p:nvSpPr>
          <p:cNvPr id="3" name="Content Placeholder 2"/>
          <p:cNvSpPr>
            <a:spLocks noGrp="1"/>
          </p:cNvSpPr>
          <p:nvPr>
            <p:ph idx="1"/>
          </p:nvPr>
        </p:nvSpPr>
        <p:spPr>
          <a:xfrm>
            <a:off x="304800" y="990600"/>
            <a:ext cx="8229600" cy="4525963"/>
          </a:xfrm>
        </p:spPr>
        <p:txBody>
          <a:bodyPr/>
          <a:lstStyle/>
          <a:p>
            <a:pPr marL="457200" lvl="0">
              <a:spcBef>
                <a:spcPts val="0"/>
              </a:spcBef>
              <a:spcAft>
                <a:spcPts val="0"/>
              </a:spcAft>
              <a:buClr>
                <a:srgbClr val="000000"/>
              </a:buClr>
              <a:buSzPts val="1800"/>
              <a:buChar char="●"/>
            </a:pPr>
            <a:r>
              <a:rPr lang="en-US" sz="1800">
                <a:solidFill>
                  <a:srgbClr val="000000"/>
                </a:solidFill>
              </a:rPr>
              <a:t>Genre wise popular movies</a:t>
            </a:r>
          </a:p>
          <a:p>
            <a:pPr marL="457200" lvl="0">
              <a:spcBef>
                <a:spcPts val="0"/>
              </a:spcBef>
              <a:spcAft>
                <a:spcPts val="0"/>
              </a:spcAft>
              <a:buClr>
                <a:srgbClr val="000000"/>
              </a:buClr>
              <a:buSzPts val="1800"/>
              <a:buChar char="●"/>
            </a:pPr>
            <a:r>
              <a:rPr lang="en-US" sz="1800">
                <a:solidFill>
                  <a:srgbClr val="000000"/>
                </a:solidFill>
              </a:rPr>
              <a:t>Computed on:</a:t>
            </a:r>
          </a:p>
          <a:p>
            <a:pPr marL="914400" lvl="1" indent="-342900">
              <a:spcBef>
                <a:spcPts val="0"/>
              </a:spcBef>
              <a:spcAft>
                <a:spcPts val="0"/>
              </a:spcAft>
              <a:buClr>
                <a:srgbClr val="000000"/>
              </a:buClr>
              <a:buSzPts val="1800"/>
              <a:buChar char="○"/>
            </a:pPr>
            <a:r>
              <a:rPr lang="en-US" sz="1800">
                <a:solidFill>
                  <a:srgbClr val="000000"/>
                </a:solidFill>
              </a:rPr>
              <a:t>Popularity metric from TMDB data </a:t>
            </a:r>
          </a:p>
          <a:p>
            <a:pPr marL="914400" lvl="1" indent="-342900">
              <a:spcBef>
                <a:spcPts val="0"/>
              </a:spcBef>
              <a:spcAft>
                <a:spcPts val="0"/>
              </a:spcAft>
              <a:buClr>
                <a:srgbClr val="000000"/>
              </a:buClr>
              <a:buSzPts val="1800"/>
              <a:buChar char="○"/>
            </a:pPr>
            <a:r>
              <a:rPr lang="en-US" sz="1800">
                <a:solidFill>
                  <a:srgbClr val="000000"/>
                </a:solidFill>
              </a:rPr>
              <a:t>Weighted Rating from IMDB </a:t>
            </a:r>
          </a:p>
          <a:p>
            <a:pPr marL="0" indent="0" algn="ctr">
              <a:buNone/>
            </a:pPr>
            <a:endParaRPr lang="en-US" sz="1800"/>
          </a:p>
        </p:txBody>
      </p:sp>
      <p:pic>
        <p:nvPicPr>
          <p:cNvPr id="4" name="Google Shape;127;p19"/>
          <p:cNvPicPr preferRelativeResize="0"/>
          <p:nvPr/>
        </p:nvPicPr>
        <p:blipFill rotWithShape="1">
          <a:blip r:embed="rId2">
            <a:alphaModFix/>
          </a:blip>
          <a:srcRect l="28330" b="67476"/>
          <a:stretch/>
        </p:blipFill>
        <p:spPr>
          <a:xfrm>
            <a:off x="914400" y="2541981"/>
            <a:ext cx="2973725" cy="881769"/>
          </a:xfrm>
          <a:prstGeom prst="rect">
            <a:avLst/>
          </a:prstGeom>
          <a:noFill/>
          <a:ln>
            <a:noFill/>
          </a:ln>
        </p:spPr>
      </p:pic>
      <p:pic>
        <p:nvPicPr>
          <p:cNvPr id="5" name="Google Shape;128;p19"/>
          <p:cNvPicPr preferRelativeResize="0"/>
          <p:nvPr/>
        </p:nvPicPr>
        <p:blipFill rotWithShape="1">
          <a:blip r:embed="rId2">
            <a:alphaModFix/>
          </a:blip>
          <a:srcRect t="41779"/>
          <a:stretch/>
        </p:blipFill>
        <p:spPr>
          <a:xfrm>
            <a:off x="1143000" y="3962400"/>
            <a:ext cx="3971026" cy="1419312"/>
          </a:xfrm>
          <a:prstGeom prst="rect">
            <a:avLst/>
          </a:prstGeom>
          <a:noFill/>
          <a:ln>
            <a:noFill/>
          </a:ln>
        </p:spPr>
      </p:pic>
    </p:spTree>
    <p:extLst>
      <p:ext uri="{BB962C8B-B14F-4D97-AF65-F5344CB8AC3E}">
        <p14:creationId xmlns:p14="http://schemas.microsoft.com/office/powerpoint/2010/main" val="426689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838200"/>
          </a:xfrm>
        </p:spPr>
        <p:txBody>
          <a:bodyPr/>
          <a:lstStyle/>
          <a:p>
            <a:pPr algn="l"/>
            <a:r>
              <a:rPr lang="en"/>
              <a:t>Popularity Model</a:t>
            </a:r>
            <a:endParaRPr lang="en-US"/>
          </a:p>
        </p:txBody>
      </p:sp>
      <p:sp>
        <p:nvSpPr>
          <p:cNvPr id="3" name="Content Placeholder 2"/>
          <p:cNvSpPr>
            <a:spLocks noGrp="1"/>
          </p:cNvSpPr>
          <p:nvPr>
            <p:ph idx="1"/>
          </p:nvPr>
        </p:nvSpPr>
        <p:spPr>
          <a:xfrm>
            <a:off x="304800" y="990600"/>
            <a:ext cx="8229600" cy="4525963"/>
          </a:xfrm>
        </p:spPr>
        <p:txBody>
          <a:bodyPr/>
          <a:lstStyle/>
          <a:p>
            <a:pPr marL="0" indent="0">
              <a:buNone/>
            </a:pPr>
            <a:r>
              <a:rPr lang="en-IN" sz="1800">
                <a:latin typeface="Lato"/>
                <a:ea typeface="Lato"/>
                <a:cs typeface="Lato"/>
                <a:sym typeface="Lato"/>
              </a:rPr>
              <a:t>Action Movies                                                                                                          Animated Movies</a:t>
            </a:r>
          </a:p>
          <a:p>
            <a:pPr marL="0" indent="0" algn="ctr">
              <a:buNone/>
            </a:pPr>
            <a:endParaRPr lang="en-US" sz="1800" b="1"/>
          </a:p>
        </p:txBody>
      </p:sp>
      <p:pic>
        <p:nvPicPr>
          <p:cNvPr id="6" name="Google Shape;133;p20"/>
          <p:cNvPicPr preferRelativeResize="0"/>
          <p:nvPr/>
        </p:nvPicPr>
        <p:blipFill>
          <a:blip r:embed="rId2">
            <a:alphaModFix/>
          </a:blip>
          <a:stretch>
            <a:fillRect/>
          </a:stretch>
        </p:blipFill>
        <p:spPr>
          <a:xfrm>
            <a:off x="354750" y="1653350"/>
            <a:ext cx="4042525" cy="3680650"/>
          </a:xfrm>
          <a:prstGeom prst="rect">
            <a:avLst/>
          </a:prstGeom>
          <a:noFill/>
          <a:ln w="9525" cap="flat" cmpd="sng">
            <a:solidFill>
              <a:srgbClr val="000000"/>
            </a:solidFill>
            <a:prstDash val="solid"/>
            <a:round/>
            <a:headEnd type="none" w="sm" len="sm"/>
            <a:tailEnd type="none" w="sm" len="sm"/>
          </a:ln>
        </p:spPr>
      </p:pic>
      <p:pic>
        <p:nvPicPr>
          <p:cNvPr id="7" name="Google Shape;134;p20"/>
          <p:cNvPicPr preferRelativeResize="0"/>
          <p:nvPr/>
        </p:nvPicPr>
        <p:blipFill>
          <a:blip r:embed="rId3">
            <a:alphaModFix/>
          </a:blip>
          <a:stretch>
            <a:fillRect/>
          </a:stretch>
        </p:blipFill>
        <p:spPr>
          <a:xfrm>
            <a:off x="5267150" y="1500950"/>
            <a:ext cx="3082063" cy="3680649"/>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217926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00800" cy="838200"/>
          </a:xfrm>
        </p:spPr>
        <p:txBody>
          <a:bodyPr/>
          <a:lstStyle/>
          <a:p>
            <a:r>
              <a:rPr lang="en"/>
              <a:t>Evaluation metrics:-</a:t>
            </a:r>
            <a:endParaRPr lang="en-IN"/>
          </a:p>
        </p:txBody>
      </p:sp>
      <p:pic>
        <p:nvPicPr>
          <p:cNvPr id="4" name="Content Placeholder 3"/>
          <p:cNvPicPr>
            <a:picLocks noGrp="1" noChangeAspect="1"/>
          </p:cNvPicPr>
          <p:nvPr>
            <p:ph idx="1"/>
          </p:nvPr>
        </p:nvPicPr>
        <p:blipFill>
          <a:blip r:embed="rId2"/>
          <a:stretch>
            <a:fillRect/>
          </a:stretch>
        </p:blipFill>
        <p:spPr>
          <a:xfrm>
            <a:off x="228600" y="1070610"/>
            <a:ext cx="3839111" cy="2701668"/>
          </a:xfrm>
          <a:prstGeom prst="rect">
            <a:avLst/>
          </a:prstGeom>
        </p:spPr>
      </p:pic>
      <p:pic>
        <p:nvPicPr>
          <p:cNvPr id="5" name="Picture 4"/>
          <p:cNvPicPr>
            <a:picLocks noChangeAspect="1"/>
          </p:cNvPicPr>
          <p:nvPr/>
        </p:nvPicPr>
        <p:blipFill>
          <a:blip r:embed="rId3"/>
          <a:stretch>
            <a:fillRect/>
          </a:stretch>
        </p:blipFill>
        <p:spPr>
          <a:xfrm>
            <a:off x="4419600" y="1066800"/>
            <a:ext cx="3877216" cy="2705478"/>
          </a:xfrm>
          <a:prstGeom prst="rect">
            <a:avLst/>
          </a:prstGeom>
        </p:spPr>
      </p:pic>
    </p:spTree>
    <p:extLst>
      <p:ext uri="{BB962C8B-B14F-4D97-AF65-F5344CB8AC3E}">
        <p14:creationId xmlns:p14="http://schemas.microsoft.com/office/powerpoint/2010/main" val="76785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DBCA-A747-A964-D857-B988870B734A}"/>
              </a:ext>
            </a:extLst>
          </p:cNvPr>
          <p:cNvSpPr>
            <a:spLocks noGrp="1"/>
          </p:cNvSpPr>
          <p:nvPr>
            <p:ph type="title"/>
          </p:nvPr>
        </p:nvSpPr>
        <p:spPr>
          <a:xfrm>
            <a:off x="-1447800" y="85794"/>
            <a:ext cx="6400800" cy="838200"/>
          </a:xfrm>
        </p:spPr>
        <p:txBody>
          <a:bodyPr/>
          <a:lstStyle/>
          <a:p>
            <a:r>
              <a:rPr lang="en-IN" err="1"/>
              <a:t>ScreenShots</a:t>
            </a:r>
            <a:endParaRPr lang="en-IN"/>
          </a:p>
        </p:txBody>
      </p:sp>
      <p:pic>
        <p:nvPicPr>
          <p:cNvPr id="5" name="Content Placeholder 4">
            <a:extLst>
              <a:ext uri="{FF2B5EF4-FFF2-40B4-BE49-F238E27FC236}">
                <a16:creationId xmlns:a16="http://schemas.microsoft.com/office/drawing/2014/main" id="{E2702C80-EC1C-4363-4FB4-77772A489CD4}"/>
              </a:ext>
            </a:extLst>
          </p:cNvPr>
          <p:cNvPicPr>
            <a:picLocks noGrp="1" noChangeAspect="1"/>
          </p:cNvPicPr>
          <p:nvPr>
            <p:ph idx="1"/>
          </p:nvPr>
        </p:nvPicPr>
        <p:blipFill>
          <a:blip r:embed="rId2"/>
          <a:stretch>
            <a:fillRect/>
          </a:stretch>
        </p:blipFill>
        <p:spPr>
          <a:xfrm>
            <a:off x="918652" y="1295400"/>
            <a:ext cx="7306695" cy="4572000"/>
          </a:xfrm>
        </p:spPr>
      </p:pic>
    </p:spTree>
    <p:extLst>
      <p:ext uri="{BB962C8B-B14F-4D97-AF65-F5344CB8AC3E}">
        <p14:creationId xmlns:p14="http://schemas.microsoft.com/office/powerpoint/2010/main" val="403751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DBCA-A747-A964-D857-B988870B734A}"/>
              </a:ext>
            </a:extLst>
          </p:cNvPr>
          <p:cNvSpPr>
            <a:spLocks noGrp="1"/>
          </p:cNvSpPr>
          <p:nvPr>
            <p:ph type="title"/>
          </p:nvPr>
        </p:nvSpPr>
        <p:spPr>
          <a:xfrm>
            <a:off x="-1447800" y="85794"/>
            <a:ext cx="6400800" cy="838200"/>
          </a:xfrm>
        </p:spPr>
        <p:txBody>
          <a:bodyPr/>
          <a:lstStyle/>
          <a:p>
            <a:r>
              <a:rPr lang="en-IN" err="1"/>
              <a:t>ScreenShots</a:t>
            </a:r>
            <a:endParaRPr lang="en-IN"/>
          </a:p>
        </p:txBody>
      </p:sp>
      <p:sp>
        <p:nvSpPr>
          <p:cNvPr id="4" name="Content Placeholder 3">
            <a:extLst>
              <a:ext uri="{FF2B5EF4-FFF2-40B4-BE49-F238E27FC236}">
                <a16:creationId xmlns:a16="http://schemas.microsoft.com/office/drawing/2014/main" id="{7EB6BCA3-70DE-E5A6-A2FD-0165B969D8D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2AC56-046D-077B-2251-C3F800F6036E}"/>
              </a:ext>
            </a:extLst>
          </p:cNvPr>
          <p:cNvPicPr>
            <a:picLocks noChangeAspect="1"/>
          </p:cNvPicPr>
          <p:nvPr/>
        </p:nvPicPr>
        <p:blipFill>
          <a:blip r:embed="rId2"/>
          <a:stretch>
            <a:fillRect/>
          </a:stretch>
        </p:blipFill>
        <p:spPr>
          <a:xfrm>
            <a:off x="457200" y="1371601"/>
            <a:ext cx="8229599" cy="4525962"/>
          </a:xfrm>
          <a:prstGeom prst="rect">
            <a:avLst/>
          </a:prstGeom>
        </p:spPr>
      </p:pic>
    </p:spTree>
    <p:extLst>
      <p:ext uri="{BB962C8B-B14F-4D97-AF65-F5344CB8AC3E}">
        <p14:creationId xmlns:p14="http://schemas.microsoft.com/office/powerpoint/2010/main" val="3228126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473CA4-0607-9D19-DE8C-C83139D51E0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55A634-4164-4C9A-91AD-583364474E7B}"/>
              </a:ext>
            </a:extLst>
          </p:cNvPr>
          <p:cNvPicPr>
            <a:picLocks noChangeAspect="1"/>
          </p:cNvPicPr>
          <p:nvPr/>
        </p:nvPicPr>
        <p:blipFill>
          <a:blip r:embed="rId2"/>
          <a:stretch>
            <a:fillRect/>
          </a:stretch>
        </p:blipFill>
        <p:spPr>
          <a:xfrm>
            <a:off x="823389" y="1390365"/>
            <a:ext cx="7497221" cy="4248435"/>
          </a:xfrm>
          <a:prstGeom prst="rect">
            <a:avLst/>
          </a:prstGeom>
        </p:spPr>
      </p:pic>
    </p:spTree>
    <p:extLst>
      <p:ext uri="{BB962C8B-B14F-4D97-AF65-F5344CB8AC3E}">
        <p14:creationId xmlns:p14="http://schemas.microsoft.com/office/powerpoint/2010/main" val="347942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FE3456-51AF-3876-136D-BE8B37596439}"/>
              </a:ext>
            </a:extLst>
          </p:cNvPr>
          <p:cNvPicPr>
            <a:picLocks noGrp="1" noChangeAspect="1"/>
          </p:cNvPicPr>
          <p:nvPr>
            <p:ph idx="1"/>
          </p:nvPr>
        </p:nvPicPr>
        <p:blipFill>
          <a:blip r:embed="rId2"/>
          <a:stretch>
            <a:fillRect/>
          </a:stretch>
        </p:blipFill>
        <p:spPr>
          <a:xfrm>
            <a:off x="785284" y="1619763"/>
            <a:ext cx="7573432" cy="4029637"/>
          </a:xfrm>
        </p:spPr>
      </p:pic>
    </p:spTree>
    <p:extLst>
      <p:ext uri="{BB962C8B-B14F-4D97-AF65-F5344CB8AC3E}">
        <p14:creationId xmlns:p14="http://schemas.microsoft.com/office/powerpoint/2010/main" val="317253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6400800" cy="838200"/>
          </a:xfrm>
        </p:spPr>
        <p:txBody>
          <a:bodyPr/>
          <a:lstStyle/>
          <a:p>
            <a:pPr algn="l"/>
            <a:r>
              <a:rPr lang="en-US" sz="3200">
                <a:solidFill>
                  <a:schemeClr val="bg1"/>
                </a:solidFill>
              </a:rPr>
              <a:t>Project Title</a:t>
            </a:r>
          </a:p>
        </p:txBody>
      </p:sp>
      <p:sp>
        <p:nvSpPr>
          <p:cNvPr id="3" name="Content Placeholder 2"/>
          <p:cNvSpPr>
            <a:spLocks noGrp="1"/>
          </p:cNvSpPr>
          <p:nvPr>
            <p:ph idx="1"/>
          </p:nvPr>
        </p:nvSpPr>
        <p:spPr/>
        <p:txBody>
          <a:bodyPr/>
          <a:lstStyle/>
          <a:p>
            <a:pPr marL="0" indent="0" algn="ctr">
              <a:spcBef>
                <a:spcPts val="0"/>
              </a:spcBef>
              <a:spcAft>
                <a:spcPts val="0"/>
              </a:spcAft>
              <a:buNone/>
            </a:pPr>
            <a:r>
              <a:rPr lang="en-US" sz="2400" b="1" u="sng" kern="0">
                <a:effectLst/>
                <a:latin typeface="Times New Roman" panose="02020603050405020304" pitchFamily="18" charset="0"/>
                <a:ea typeface="Times New Roman" panose="02020603050405020304" pitchFamily="18" charset="0"/>
              </a:rPr>
              <a:t>“</a:t>
            </a:r>
            <a:r>
              <a:rPr lang="en-IN" sz="2400" b="1" u="sng">
                <a:latin typeface="Söhne"/>
              </a:rPr>
              <a:t>MOVIE MATE</a:t>
            </a:r>
            <a:r>
              <a:rPr lang="en-IN" sz="2400" b="1" i="0" u="sng">
                <a:effectLst/>
                <a:latin typeface="Söhne"/>
              </a:rPr>
              <a:t>: Your Film Companion</a:t>
            </a:r>
            <a:r>
              <a:rPr lang="en-US" sz="2400" b="1" u="sng" kern="0">
                <a:effectLst/>
                <a:latin typeface="Times New Roman" panose="02020603050405020304" pitchFamily="18" charset="0"/>
                <a:ea typeface="Times New Roman" panose="02020603050405020304" pitchFamily="18" charset="0"/>
              </a:rPr>
              <a:t>”</a:t>
            </a:r>
          </a:p>
          <a:p>
            <a:pPr algn="ctr"/>
            <a:endParaRPr lang="en-US" sz="2400" b="1" u="sng">
              <a:latin typeface="Calibri" pitchFamily="34" charset="0"/>
            </a:endParaRPr>
          </a:p>
          <a:p>
            <a:pPr>
              <a:buNone/>
            </a:pPr>
            <a:endParaRPr lang="en-US" sz="2400"/>
          </a:p>
        </p:txBody>
      </p:sp>
      <p:pic>
        <p:nvPicPr>
          <p:cNvPr id="4" name="Picture 3">
            <a:extLst>
              <a:ext uri="{FF2B5EF4-FFF2-40B4-BE49-F238E27FC236}">
                <a16:creationId xmlns:a16="http://schemas.microsoft.com/office/drawing/2014/main" id="{65D1560F-54E0-F46C-7C6A-77FAA9C9C748}"/>
              </a:ext>
            </a:extLst>
          </p:cNvPr>
          <p:cNvPicPr>
            <a:picLocks noChangeAspect="1"/>
          </p:cNvPicPr>
          <p:nvPr/>
        </p:nvPicPr>
        <p:blipFill>
          <a:blip r:embed="rId2"/>
          <a:stretch>
            <a:fillRect/>
          </a:stretch>
        </p:blipFill>
        <p:spPr>
          <a:xfrm>
            <a:off x="132697" y="1891926"/>
            <a:ext cx="8552898" cy="40150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2F6831-A392-880D-A5C3-94527F840E15}"/>
              </a:ext>
            </a:extLst>
          </p:cNvPr>
          <p:cNvPicPr>
            <a:picLocks noGrp="1" noChangeAspect="1"/>
          </p:cNvPicPr>
          <p:nvPr>
            <p:ph idx="1"/>
          </p:nvPr>
        </p:nvPicPr>
        <p:blipFill>
          <a:blip r:embed="rId2"/>
          <a:stretch>
            <a:fillRect/>
          </a:stretch>
        </p:blipFill>
        <p:spPr>
          <a:xfrm>
            <a:off x="794810" y="1424473"/>
            <a:ext cx="7554379" cy="4420217"/>
          </a:xfrm>
        </p:spPr>
      </p:pic>
    </p:spTree>
    <p:extLst>
      <p:ext uri="{BB962C8B-B14F-4D97-AF65-F5344CB8AC3E}">
        <p14:creationId xmlns:p14="http://schemas.microsoft.com/office/powerpoint/2010/main" val="1629913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Thank You Images – Browse 290,192 Stock Photos, Vectors, and Video | Adobe  Stock">
            <a:extLst>
              <a:ext uri="{FF2B5EF4-FFF2-40B4-BE49-F238E27FC236}">
                <a16:creationId xmlns:a16="http://schemas.microsoft.com/office/drawing/2014/main" id="{85A73835-F25E-F6C6-C298-991BD81D18A2}"/>
              </a:ext>
            </a:extLst>
          </p:cNvPr>
          <p:cNvPicPr>
            <a:picLocks noGrp="1" noChangeAspect="1"/>
          </p:cNvPicPr>
          <p:nvPr>
            <p:ph idx="1"/>
          </p:nvPr>
        </p:nvPicPr>
        <p:blipFill>
          <a:blip r:embed="rId3"/>
          <a:stretch>
            <a:fillRect/>
          </a:stretch>
        </p:blipFill>
        <p:spPr>
          <a:xfrm>
            <a:off x="701985" y="1787209"/>
            <a:ext cx="7740029" cy="3284591"/>
          </a:xfrm>
        </p:spPr>
      </p:pic>
    </p:spTree>
    <p:extLst>
      <p:ext uri="{BB962C8B-B14F-4D97-AF65-F5344CB8AC3E}">
        <p14:creationId xmlns:p14="http://schemas.microsoft.com/office/powerpoint/2010/main" val="19364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 sz="3200">
                <a:latin typeface="Times New Roman" panose="02020603050405020304" pitchFamily="18" charset="0"/>
                <a:cs typeface="Times New Roman" panose="02020603050405020304" pitchFamily="18" charset="0"/>
              </a:rPr>
              <a:t>Introduction</a:t>
            </a:r>
            <a:endParaRPr lang="en-US" sz="3000" b="0" strike="noStrike" spc="-1">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3</a:t>
            </a:fld>
            <a:endParaRPr lang="en-GB" sz="1200" b="0" strike="noStrike" spc="-1">
              <a:latin typeface="Times New Roman"/>
            </a:endParaRPr>
          </a:p>
        </p:txBody>
      </p:sp>
      <p:sp>
        <p:nvSpPr>
          <p:cNvPr id="5" name="TextShape 2"/>
          <p:cNvSpPr txBox="1"/>
          <p:nvPr/>
        </p:nvSpPr>
        <p:spPr>
          <a:xfrm>
            <a:off x="164008" y="1109742"/>
            <a:ext cx="8838720" cy="5514117"/>
          </a:xfrm>
          <a:prstGeom prst="rect">
            <a:avLst/>
          </a:prstGeom>
          <a:noFill/>
          <a:ln w="9360">
            <a:noFill/>
          </a:ln>
        </p:spPr>
        <p:txBody>
          <a:bodyPr lIns="91440" tIns="45720" rIns="91440" bIns="45720" anchor="t">
            <a:noAutofit/>
          </a:bodyPr>
          <a:lstStyle/>
          <a:p>
            <a:pPr marL="482600" indent="-342900" algn="just">
              <a:buClr>
                <a:srgbClr val="000000"/>
              </a:buClr>
              <a:buSzPts val="1400"/>
              <a:buFont typeface="Arial"/>
              <a:buChar char="•"/>
            </a:pPr>
            <a:r>
              <a:rPr lang="en-US" sz="2400">
                <a:latin typeface="Arial"/>
                <a:ea typeface="MS PGothic"/>
                <a:cs typeface="Arial"/>
              </a:rPr>
              <a:t>Movie recommendation system that provides personalized movie recommendations based on a user's movie preferences.</a:t>
            </a:r>
            <a:endParaRPr lang="en-US"/>
          </a:p>
          <a:p>
            <a:pPr marL="482600" indent="-342900" algn="just">
              <a:buClr>
                <a:srgbClr val="000000"/>
              </a:buClr>
              <a:buSzPts val="1400"/>
              <a:buFont typeface="Arial"/>
              <a:buChar char="•"/>
            </a:pPr>
            <a:endParaRPr lang="en-US" sz="2400">
              <a:latin typeface="Arial"/>
              <a:ea typeface="MS PGothic"/>
              <a:cs typeface="Arial"/>
            </a:endParaRPr>
          </a:p>
          <a:p>
            <a:pPr marL="482600" indent="-342900" algn="just">
              <a:buClr>
                <a:srgbClr val="000000"/>
              </a:buClr>
              <a:buSzPts val="1400"/>
              <a:buFont typeface="Arial"/>
              <a:buChar char="•"/>
            </a:pPr>
            <a:r>
              <a:rPr lang="en-US" sz="2400">
                <a:latin typeface="Arial"/>
                <a:ea typeface="MS PGothic"/>
                <a:cs typeface="Arial"/>
              </a:rPr>
              <a:t>In today's digital world, there are countless options for movie streaming services, but finding the right movie to watch can be overwhelming. Movie Recommender is designed to solve this problem by providing movie recommendations, making it easier for users to find movies they will enjoy. </a:t>
            </a:r>
            <a:endParaRPr lang="en-US">
              <a:latin typeface="Arial"/>
              <a:ea typeface="MS PGothic"/>
            </a:endParaRPr>
          </a:p>
          <a:p>
            <a:pPr marL="139700" algn="just">
              <a:buClr>
                <a:srgbClr val="000000"/>
              </a:buClr>
              <a:buSzPts val="1400"/>
            </a:pPr>
            <a:endParaRPr lang="en-US" sz="2400">
              <a:latin typeface="Arial"/>
              <a:ea typeface="MS PGothic"/>
              <a:cs typeface="Arial"/>
            </a:endParaRPr>
          </a:p>
          <a:p>
            <a:pPr>
              <a:lnSpc>
                <a:spcPct val="100000"/>
              </a:lnSpc>
              <a:spcBef>
                <a:spcPts val="400"/>
              </a:spcBef>
            </a:pPr>
            <a:endParaRPr lang="en-US" sz="2400" b="0" strike="noStrike" spc="-1">
              <a:solidFill>
                <a:srgbClr val="000000"/>
              </a:solidFill>
              <a:latin typeface="Calibri"/>
            </a:endParaRPr>
          </a:p>
          <a:p>
            <a:pPr>
              <a:lnSpc>
                <a:spcPct val="100000"/>
              </a:lnSpc>
              <a:spcBef>
                <a:spcPts val="400"/>
              </a:spcBef>
            </a:pPr>
            <a:endParaRPr lang="en-US" sz="1200"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 sz="3200" b="0" strike="noStrike" spc="-1">
                <a:solidFill>
                  <a:srgbClr val="000000"/>
                </a:solidFill>
                <a:latin typeface="Times New Roman" panose="02020603050405020304" pitchFamily="18" charset="0"/>
                <a:cs typeface="Times New Roman" panose="02020603050405020304" pitchFamily="18" charset="0"/>
              </a:rPr>
              <a:t>Problem Sta</a:t>
            </a:r>
            <a:r>
              <a:rPr lang="en" sz="3200" spc="-1">
                <a:solidFill>
                  <a:srgbClr val="000000"/>
                </a:solidFill>
                <a:latin typeface="Times New Roman" panose="02020603050405020304" pitchFamily="18" charset="0"/>
                <a:cs typeface="Times New Roman" panose="02020603050405020304" pitchFamily="18" charset="0"/>
              </a:rPr>
              <a:t>tement</a:t>
            </a:r>
            <a:endParaRPr lang="en-US" sz="3000" b="0" strike="noStrike" spc="-1">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4</a:t>
            </a:fld>
            <a:endParaRPr lang="en-GB" sz="1200" b="0" strike="noStrike" spc="-1">
              <a:latin typeface="Times New Roman"/>
            </a:endParaRPr>
          </a:p>
        </p:txBody>
      </p:sp>
      <p:sp>
        <p:nvSpPr>
          <p:cNvPr id="5" name="TextShape 2"/>
          <p:cNvSpPr txBox="1"/>
          <p:nvPr/>
        </p:nvSpPr>
        <p:spPr>
          <a:xfrm>
            <a:off x="164008" y="1109742"/>
            <a:ext cx="8838720" cy="4838571"/>
          </a:xfrm>
          <a:prstGeom prst="rect">
            <a:avLst/>
          </a:prstGeom>
          <a:noFill/>
          <a:ln w="9360">
            <a:noFill/>
          </a:ln>
        </p:spPr>
        <p:txBody>
          <a:bodyPr lIns="91440" tIns="45720" rIns="91440" bIns="45720" anchor="t">
            <a:noAutofit/>
          </a:bodyPr>
          <a:lstStyle/>
          <a:p>
            <a:pPr marL="482600" indent="-342900" algn="just">
              <a:buClr>
                <a:srgbClr val="000000"/>
              </a:buClr>
              <a:buSzPts val="1400"/>
              <a:buFont typeface="Arial"/>
              <a:buChar char="•"/>
            </a:pPr>
            <a:r>
              <a:rPr lang="en-US" sz="2400" b="1">
                <a:latin typeface="Arial"/>
                <a:ea typeface="MS PGothic"/>
                <a:cs typeface="Arial"/>
              </a:rPr>
              <a:t>Traditional Movie Recommender: </a:t>
            </a:r>
            <a:r>
              <a:rPr lang="en-US" sz="2400">
                <a:latin typeface="Arial"/>
                <a:ea typeface="MS PGothic"/>
                <a:cs typeface="Arial"/>
              </a:rPr>
              <a:t>They are often not personalized enough to meet the unique preferences and tastes of individual users. Many users find it difficult to discover new movies that they will enjoy watching, and this can result in reduced user engagement and satisfaction.</a:t>
            </a:r>
            <a:endParaRPr lang="en-US" sz="2400" spc="-1">
              <a:latin typeface="Arial"/>
              <a:ea typeface="MS PGothic"/>
              <a:cs typeface="Arial"/>
            </a:endParaRPr>
          </a:p>
          <a:p>
            <a:pPr marL="139700" algn="just">
              <a:buSzPts val="1400"/>
            </a:pPr>
            <a:endParaRPr lang="en-US" sz="2400">
              <a:latin typeface="Arial"/>
              <a:ea typeface="MS PGothic"/>
              <a:cs typeface="Arial"/>
            </a:endParaRPr>
          </a:p>
          <a:p>
            <a:pPr marL="482600" indent="-342900" algn="just">
              <a:buSzPts val="1400"/>
              <a:buFont typeface="Arial"/>
              <a:buChar char="•"/>
            </a:pPr>
            <a:r>
              <a:rPr lang="en-US" sz="2400">
                <a:latin typeface="Arial"/>
                <a:ea typeface="MS PGothic"/>
                <a:cs typeface="Arial"/>
              </a:rPr>
              <a:t>The Movie Recommender System aims to address this problem by providing personalized movie recommendations to users based on their viewing preferences. The system can accurately recommend movies that users are likely to enjoy watching, thereby increasing user engagement and satisfaction</a:t>
            </a:r>
            <a:endParaRPr lang="en-US" sz="2400" b="0" strike="noStrike" spc="-1">
              <a:solidFill>
                <a:srgbClr val="000000"/>
              </a:solidFill>
              <a:latin typeface="Arial"/>
              <a:ea typeface="MS PGothic"/>
              <a:cs typeface="Arial"/>
            </a:endParaRPr>
          </a:p>
          <a:p>
            <a:pPr>
              <a:lnSpc>
                <a:spcPct val="100000"/>
              </a:lnSpc>
              <a:spcBef>
                <a:spcPts val="400"/>
              </a:spcBef>
            </a:pPr>
            <a:endParaRPr lang="en-US" sz="1200"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p:txBody>
      </p:sp>
    </p:spTree>
    <p:extLst>
      <p:ext uri="{BB962C8B-B14F-4D97-AF65-F5344CB8AC3E}">
        <p14:creationId xmlns:p14="http://schemas.microsoft.com/office/powerpoint/2010/main" val="304436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 sz="3200" spc="-1">
                <a:solidFill>
                  <a:srgbClr val="000000"/>
                </a:solidFill>
                <a:latin typeface="Times New Roman" panose="02020603050405020304" pitchFamily="18" charset="0"/>
                <a:cs typeface="Times New Roman" panose="02020603050405020304" pitchFamily="18" charset="0"/>
              </a:rPr>
              <a:t>Objective</a:t>
            </a:r>
            <a:endParaRPr lang="en-US" sz="3000" b="0" strike="noStrike" spc="-1">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5</a:t>
            </a:fld>
            <a:endParaRPr lang="en-GB" sz="1200" b="0" strike="noStrike" spc="-1">
              <a:latin typeface="Times New Roman"/>
            </a:endParaRPr>
          </a:p>
        </p:txBody>
      </p:sp>
      <p:sp>
        <p:nvSpPr>
          <p:cNvPr id="5" name="TextShape 2"/>
          <p:cNvSpPr txBox="1"/>
          <p:nvPr/>
        </p:nvSpPr>
        <p:spPr>
          <a:xfrm>
            <a:off x="164008" y="1109742"/>
            <a:ext cx="8838720" cy="5128090"/>
          </a:xfrm>
          <a:prstGeom prst="rect">
            <a:avLst/>
          </a:prstGeom>
          <a:noFill/>
          <a:ln w="9360">
            <a:noFill/>
          </a:ln>
        </p:spPr>
        <p:txBody>
          <a:bodyPr lIns="91440" tIns="45720" rIns="91440" bIns="45720" anchor="t">
            <a:noAutofit/>
          </a:bodyPr>
          <a:lstStyle/>
          <a:p>
            <a:pPr marL="139700" lvl="0" algn="just">
              <a:buClr>
                <a:srgbClr val="000000"/>
              </a:buClr>
              <a:buSzPts val="1400"/>
            </a:pPr>
            <a:r>
              <a:rPr lang="en-US" sz="2400" b="1">
                <a:latin typeface="Arial"/>
                <a:ea typeface="MS PGothic"/>
                <a:cs typeface="Arial"/>
              </a:rPr>
              <a:t>The project aims to meet the following objectives:</a:t>
            </a:r>
          </a:p>
          <a:p>
            <a:pPr marL="139700" algn="just">
              <a:buSzPts val="1400"/>
            </a:pPr>
            <a:endParaRPr lang="en-US" sz="2400">
              <a:latin typeface="Arial"/>
              <a:ea typeface="MS PGothic"/>
              <a:cs typeface="Arial"/>
            </a:endParaRPr>
          </a:p>
          <a:p>
            <a:pPr marL="139700" algn="just">
              <a:buClr>
                <a:srgbClr val="000000"/>
              </a:buClr>
              <a:buSzPts val="1400"/>
            </a:pPr>
            <a:r>
              <a:rPr lang="en-US" sz="2400">
                <a:latin typeface="Arial"/>
                <a:ea typeface="MS PGothic"/>
                <a:cs typeface="Arial"/>
              </a:rPr>
              <a:t> 1. To provide personalized movie recommendations to users based on their viewing preferences. </a:t>
            </a:r>
          </a:p>
          <a:p>
            <a:pPr marL="139700" algn="just">
              <a:buSzPts val="1400"/>
            </a:pPr>
            <a:endParaRPr lang="en-US" sz="2400">
              <a:latin typeface="Arial"/>
              <a:ea typeface="MS PGothic"/>
              <a:cs typeface="Arial"/>
            </a:endParaRPr>
          </a:p>
          <a:p>
            <a:pPr marL="139700" algn="just">
              <a:buClr>
                <a:srgbClr val="000000"/>
              </a:buClr>
              <a:buSzPts val="1400"/>
            </a:pPr>
            <a:r>
              <a:rPr lang="en-US" sz="2400">
                <a:latin typeface="Arial"/>
                <a:ea typeface="MS PGothic"/>
                <a:cs typeface="Arial"/>
              </a:rPr>
              <a:t> 2. To improve user engagement and satisfaction by accurately recommending movies that users are likely to enjoy watching.</a:t>
            </a:r>
          </a:p>
          <a:p>
            <a:pPr marL="139700" algn="just">
              <a:buSzPts val="1400"/>
            </a:pPr>
            <a:endParaRPr lang="en-US" sz="2400">
              <a:latin typeface="Arial"/>
              <a:ea typeface="MS PGothic"/>
              <a:cs typeface="Arial"/>
            </a:endParaRPr>
          </a:p>
          <a:p>
            <a:pPr marL="139700" lvl="0" algn="just">
              <a:buSzPts val="1400"/>
            </a:pPr>
            <a:r>
              <a:rPr lang="en-US" sz="2400">
                <a:latin typeface="Arial"/>
                <a:ea typeface="MS PGothic"/>
                <a:cs typeface="Arial"/>
              </a:rPr>
              <a:t>3. To provide an easy-to-use interface for users to interact with the system, making it accessible and user-friendly.</a:t>
            </a:r>
            <a:endParaRPr lang="en-US" sz="2400">
              <a:cs typeface="Arial"/>
            </a:endParaRPr>
          </a:p>
          <a:p>
            <a:pPr marL="139700" algn="just">
              <a:buSzPts val="1400"/>
            </a:pPr>
            <a:endParaRPr lang="en-US" sz="2400">
              <a:latin typeface="Arial"/>
              <a:ea typeface="MS PGothic"/>
              <a:cs typeface="Arial"/>
            </a:endParaRPr>
          </a:p>
          <a:p>
            <a:pPr marL="139700" algn="just">
              <a:buClr>
                <a:srgbClr val="000000"/>
              </a:buClr>
              <a:buSzPts val="1400"/>
            </a:pPr>
            <a:r>
              <a:rPr lang="en-US" sz="2400">
                <a:latin typeface="Arial"/>
                <a:ea typeface="MS PGothic"/>
                <a:cs typeface="Arial"/>
              </a:rPr>
              <a:t> 4. Provide sentiment analysis to the movie reviews to help users decide properly</a:t>
            </a:r>
            <a:endParaRPr lang="en-US" sz="1200" spc="-1">
              <a:solidFill>
                <a:srgbClr val="000000"/>
              </a:solidFill>
              <a:latin typeface="Arial"/>
              <a:ea typeface="MS PGothic"/>
              <a:cs typeface="Arial"/>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5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a:p>
            <a:pPr>
              <a:lnSpc>
                <a:spcPct val="100000"/>
              </a:lnSpc>
              <a:spcBef>
                <a:spcPts val="400"/>
              </a:spcBef>
            </a:pPr>
            <a:endParaRPr lang="en-US" sz="1200" b="0" strike="noStrike" spc="-1">
              <a:solidFill>
                <a:srgbClr val="000000"/>
              </a:solidFill>
              <a:latin typeface="Calibri"/>
            </a:endParaRPr>
          </a:p>
        </p:txBody>
      </p:sp>
    </p:spTree>
    <p:extLst>
      <p:ext uri="{BB962C8B-B14F-4D97-AF65-F5344CB8AC3E}">
        <p14:creationId xmlns:p14="http://schemas.microsoft.com/office/powerpoint/2010/main" val="141420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838200"/>
          </a:xfrm>
        </p:spPr>
        <p:txBody>
          <a:bodyPr/>
          <a:lstStyle/>
          <a:p>
            <a:pPr algn="l"/>
            <a:r>
              <a:rPr lang="en"/>
              <a:t>DataSet:-</a:t>
            </a:r>
            <a:endParaRPr lang="en-US"/>
          </a:p>
        </p:txBody>
      </p:sp>
      <p:sp>
        <p:nvSpPr>
          <p:cNvPr id="3" name="Content Placeholder 2"/>
          <p:cNvSpPr>
            <a:spLocks noGrp="1"/>
          </p:cNvSpPr>
          <p:nvPr>
            <p:ph idx="1"/>
          </p:nvPr>
        </p:nvSpPr>
        <p:spPr/>
        <p:txBody>
          <a:bodyPr/>
          <a:lstStyle/>
          <a:p>
            <a:pPr marL="457200" lvl="0">
              <a:lnSpc>
                <a:spcPct val="115000"/>
              </a:lnSpc>
              <a:spcBef>
                <a:spcPts val="0"/>
              </a:spcBef>
              <a:spcAft>
                <a:spcPts val="0"/>
              </a:spcAft>
              <a:buClr>
                <a:srgbClr val="000000"/>
              </a:buClr>
              <a:buSzPts val="1800"/>
              <a:buChar char="●"/>
            </a:pPr>
            <a:r>
              <a:rPr lang="en-US" sz="2800" err="1">
                <a:solidFill>
                  <a:srgbClr val="000000"/>
                </a:solidFill>
              </a:rPr>
              <a:t>MovieLens</a:t>
            </a:r>
            <a:r>
              <a:rPr lang="en-US" sz="2800">
                <a:solidFill>
                  <a:srgbClr val="000000"/>
                </a:solidFill>
              </a:rPr>
              <a:t> review dataset (ml-latest-small)</a:t>
            </a:r>
          </a:p>
          <a:p>
            <a:pPr marL="914400" lvl="1" indent="-342900">
              <a:lnSpc>
                <a:spcPct val="115000"/>
              </a:lnSpc>
              <a:spcBef>
                <a:spcPts val="0"/>
              </a:spcBef>
              <a:spcAft>
                <a:spcPts val="0"/>
              </a:spcAft>
              <a:buClr>
                <a:srgbClr val="000000"/>
              </a:buClr>
              <a:buSzPts val="1800"/>
              <a:buChar char="○"/>
            </a:pPr>
            <a:r>
              <a:rPr lang="en-US">
                <a:solidFill>
                  <a:srgbClr val="000000"/>
                </a:solidFill>
              </a:rPr>
              <a:t>Ratings: 100k</a:t>
            </a:r>
          </a:p>
          <a:p>
            <a:pPr marL="914400" lvl="1" indent="-342900">
              <a:lnSpc>
                <a:spcPct val="115000"/>
              </a:lnSpc>
              <a:spcBef>
                <a:spcPts val="0"/>
              </a:spcBef>
              <a:spcAft>
                <a:spcPts val="0"/>
              </a:spcAft>
              <a:buClr>
                <a:srgbClr val="000000"/>
              </a:buClr>
              <a:buSzPts val="1800"/>
              <a:buChar char="○"/>
            </a:pPr>
            <a:r>
              <a:rPr lang="en-US">
                <a:solidFill>
                  <a:srgbClr val="000000"/>
                </a:solidFill>
              </a:rPr>
              <a:t>Movies: 9k</a:t>
            </a:r>
          </a:p>
          <a:p>
            <a:pPr marL="914400" lvl="1" indent="-342900">
              <a:lnSpc>
                <a:spcPct val="115000"/>
              </a:lnSpc>
              <a:spcBef>
                <a:spcPts val="0"/>
              </a:spcBef>
              <a:spcAft>
                <a:spcPts val="0"/>
              </a:spcAft>
              <a:buClr>
                <a:srgbClr val="000000"/>
              </a:buClr>
              <a:buSzPts val="1800"/>
              <a:buChar char="○"/>
            </a:pPr>
            <a:r>
              <a:rPr lang="en-US">
                <a:solidFill>
                  <a:srgbClr val="000000"/>
                </a:solidFill>
              </a:rPr>
              <a:t>Users: 600</a:t>
            </a:r>
          </a:p>
          <a:p>
            <a:pPr marL="457200" lvl="0">
              <a:lnSpc>
                <a:spcPct val="115000"/>
              </a:lnSpc>
              <a:spcBef>
                <a:spcPts val="0"/>
              </a:spcBef>
              <a:spcAft>
                <a:spcPts val="0"/>
              </a:spcAft>
              <a:buClr>
                <a:srgbClr val="000000"/>
              </a:buClr>
              <a:buSzPts val="1800"/>
              <a:buChar char="●"/>
            </a:pPr>
            <a:r>
              <a:rPr lang="en-US" sz="2800">
                <a:solidFill>
                  <a:srgbClr val="000000"/>
                </a:solidFill>
              </a:rPr>
              <a:t>Integrated the dataset with IMDB and TMDB data set publically available.</a:t>
            </a:r>
          </a:p>
          <a:p>
            <a:pPr marL="457200" lvl="0">
              <a:lnSpc>
                <a:spcPct val="115000"/>
              </a:lnSpc>
              <a:spcBef>
                <a:spcPts val="0"/>
              </a:spcBef>
              <a:spcAft>
                <a:spcPts val="0"/>
              </a:spcAft>
              <a:buClr>
                <a:srgbClr val="000000"/>
              </a:buClr>
              <a:buSzPts val="1800"/>
              <a:buChar char="●"/>
            </a:pPr>
            <a:r>
              <a:rPr lang="en-US" sz="2800">
                <a:solidFill>
                  <a:srgbClr val="000000"/>
                </a:solidFill>
              </a:rPr>
              <a:t>Split the dataset into 80% training and 20% testing based on the User ID.</a:t>
            </a:r>
          </a:p>
          <a:p>
            <a:endParaRPr lang="en-US" sz="1800"/>
          </a:p>
        </p:txBody>
      </p:sp>
    </p:spTree>
    <p:extLst>
      <p:ext uri="{BB962C8B-B14F-4D97-AF65-F5344CB8AC3E}">
        <p14:creationId xmlns:p14="http://schemas.microsoft.com/office/powerpoint/2010/main" val="364433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838200"/>
          </a:xfrm>
        </p:spPr>
        <p:txBody>
          <a:bodyPr/>
          <a:lstStyle/>
          <a:p>
            <a:pPr algn="l"/>
            <a:r>
              <a:rPr lang="en"/>
              <a:t>Data Analysis:-</a:t>
            </a:r>
            <a:endParaRPr lang="en-US"/>
          </a:p>
        </p:txBody>
      </p:sp>
      <p:sp>
        <p:nvSpPr>
          <p:cNvPr id="3" name="Content Placeholder 2"/>
          <p:cNvSpPr>
            <a:spLocks noGrp="1"/>
          </p:cNvSpPr>
          <p:nvPr>
            <p:ph idx="1"/>
          </p:nvPr>
        </p:nvSpPr>
        <p:spPr/>
        <p:txBody>
          <a:bodyPr/>
          <a:lstStyle/>
          <a:p>
            <a:pPr>
              <a:buFont typeface="+mj-lt"/>
              <a:buAutoNum type="arabicPeriod"/>
            </a:pPr>
            <a:r>
              <a:rPr lang="en-IN" sz="1600">
                <a:latin typeface="Lato"/>
                <a:ea typeface="Lato"/>
                <a:cs typeface="Lato"/>
                <a:sym typeface="Lato"/>
              </a:rPr>
              <a:t>Genre Distribution:                                              </a:t>
            </a:r>
          </a:p>
          <a:p>
            <a:pPr algn="l">
              <a:buFont typeface="+mj-lt"/>
              <a:buAutoNum type="arabicPeriod"/>
            </a:pPr>
            <a:endParaRPr lang="en-US" sz="1600"/>
          </a:p>
        </p:txBody>
      </p:sp>
      <p:pic>
        <p:nvPicPr>
          <p:cNvPr id="4" name="Google Shape;105;p16"/>
          <p:cNvPicPr preferRelativeResize="0"/>
          <p:nvPr/>
        </p:nvPicPr>
        <p:blipFill rotWithShape="1">
          <a:blip r:embed="rId2">
            <a:alphaModFix/>
          </a:blip>
          <a:srcRect r="4825"/>
          <a:stretch/>
        </p:blipFill>
        <p:spPr>
          <a:xfrm>
            <a:off x="1859" y="1988634"/>
            <a:ext cx="4054401" cy="2581463"/>
          </a:xfrm>
          <a:prstGeom prst="rect">
            <a:avLst/>
          </a:prstGeom>
          <a:noFill/>
          <a:ln>
            <a:noFill/>
          </a:ln>
        </p:spPr>
      </p:pic>
      <p:sp>
        <p:nvSpPr>
          <p:cNvPr id="5" name="Rectangle 4"/>
          <p:cNvSpPr/>
          <p:nvPr/>
        </p:nvSpPr>
        <p:spPr>
          <a:xfrm>
            <a:off x="5181600" y="1371600"/>
            <a:ext cx="5238935" cy="369332"/>
          </a:xfrm>
          <a:prstGeom prst="rect">
            <a:avLst/>
          </a:prstGeom>
        </p:spPr>
        <p:txBody>
          <a:bodyPr wrap="none">
            <a:spAutoFit/>
          </a:bodyPr>
          <a:lstStyle/>
          <a:p>
            <a:pPr lvl="0">
              <a:spcBef>
                <a:spcPts val="0"/>
              </a:spcBef>
              <a:spcAft>
                <a:spcPts val="0"/>
              </a:spcAft>
            </a:pPr>
            <a:r>
              <a:rPr lang="en-US">
                <a:latin typeface="Lato"/>
                <a:ea typeface="Lato"/>
                <a:cs typeface="Lato"/>
                <a:sym typeface="Lato"/>
              </a:rPr>
              <a:t>2. Number of ratings per user:                                              </a:t>
            </a:r>
          </a:p>
        </p:txBody>
      </p:sp>
      <p:pic>
        <p:nvPicPr>
          <p:cNvPr id="6" name="Google Shape;107;p16"/>
          <p:cNvPicPr preferRelativeResize="0"/>
          <p:nvPr/>
        </p:nvPicPr>
        <p:blipFill>
          <a:blip r:embed="rId3">
            <a:alphaModFix/>
          </a:blip>
          <a:stretch>
            <a:fillRect/>
          </a:stretch>
        </p:blipFill>
        <p:spPr>
          <a:xfrm>
            <a:off x="4109100" y="1857037"/>
            <a:ext cx="5034900" cy="3048324"/>
          </a:xfrm>
          <a:prstGeom prst="rect">
            <a:avLst/>
          </a:prstGeom>
          <a:noFill/>
          <a:ln>
            <a:noFill/>
          </a:ln>
        </p:spPr>
      </p:pic>
    </p:spTree>
    <p:extLst>
      <p:ext uri="{BB962C8B-B14F-4D97-AF65-F5344CB8AC3E}">
        <p14:creationId xmlns:p14="http://schemas.microsoft.com/office/powerpoint/2010/main" val="32016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838200"/>
          </a:xfrm>
        </p:spPr>
        <p:txBody>
          <a:bodyPr/>
          <a:lstStyle/>
          <a:p>
            <a:pPr algn="l"/>
            <a:r>
              <a:rPr lang="en-US" b="1">
                <a:solidFill>
                  <a:srgbClr val="ECECEC"/>
                </a:solidFill>
                <a:latin typeface="Söhne"/>
              </a:rPr>
              <a:t>MODELS:-</a:t>
            </a:r>
            <a:endParaRPr lang="en-US"/>
          </a:p>
        </p:txBody>
      </p:sp>
      <p:sp>
        <p:nvSpPr>
          <p:cNvPr id="3" name="Content Placeholder 2"/>
          <p:cNvSpPr>
            <a:spLocks noGrp="1"/>
          </p:cNvSpPr>
          <p:nvPr>
            <p:ph idx="1"/>
          </p:nvPr>
        </p:nvSpPr>
        <p:spPr>
          <a:xfrm>
            <a:off x="304800" y="990600"/>
            <a:ext cx="8229600" cy="4525963"/>
          </a:xfrm>
        </p:spPr>
        <p:txBody>
          <a:bodyPr/>
          <a:lstStyle/>
          <a:p>
            <a:pPr marL="457200" lvl="0">
              <a:spcBef>
                <a:spcPts val="0"/>
              </a:spcBef>
              <a:spcAft>
                <a:spcPts val="0"/>
              </a:spcAft>
              <a:buClr>
                <a:srgbClr val="000000"/>
              </a:buClr>
              <a:buSzPts val="1800"/>
              <a:buAutoNum type="arabicPeriod"/>
            </a:pPr>
            <a:r>
              <a:rPr lang="en-IN">
                <a:solidFill>
                  <a:srgbClr val="000000"/>
                </a:solidFill>
              </a:rPr>
              <a:t>Popularity based model</a:t>
            </a:r>
          </a:p>
          <a:p>
            <a:pPr marL="457200" lvl="0">
              <a:spcBef>
                <a:spcPts val="0"/>
              </a:spcBef>
              <a:spcAft>
                <a:spcPts val="0"/>
              </a:spcAft>
              <a:buClr>
                <a:srgbClr val="000000"/>
              </a:buClr>
              <a:buSzPts val="1800"/>
              <a:buAutoNum type="arabicPeriod"/>
            </a:pPr>
            <a:r>
              <a:rPr lang="en-IN">
                <a:solidFill>
                  <a:srgbClr val="000000"/>
                </a:solidFill>
              </a:rPr>
              <a:t>Content based model </a:t>
            </a:r>
          </a:p>
          <a:p>
            <a:pPr marL="457200" lvl="0">
              <a:spcBef>
                <a:spcPts val="0"/>
              </a:spcBef>
              <a:spcAft>
                <a:spcPts val="0"/>
              </a:spcAft>
              <a:buClr>
                <a:srgbClr val="000000"/>
              </a:buClr>
              <a:buSzPts val="1800"/>
              <a:buAutoNum type="arabicPeriod"/>
            </a:pPr>
            <a:r>
              <a:rPr lang="en-IN">
                <a:solidFill>
                  <a:srgbClr val="000000"/>
                </a:solidFill>
              </a:rPr>
              <a:t>Collaborative Filtering</a:t>
            </a:r>
          </a:p>
          <a:p>
            <a:pPr marL="457200">
              <a:spcBef>
                <a:spcPts val="0"/>
              </a:spcBef>
              <a:spcAft>
                <a:spcPts val="0"/>
              </a:spcAft>
              <a:buClr>
                <a:srgbClr val="000000"/>
              </a:buClr>
              <a:buSzPts val="1800"/>
              <a:buAutoNum type="arabicPeriod"/>
            </a:pPr>
            <a:r>
              <a:rPr lang="en-IN">
                <a:solidFill>
                  <a:srgbClr val="000000"/>
                </a:solidFill>
              </a:rPr>
              <a:t>Sentimental Analysis</a:t>
            </a:r>
          </a:p>
          <a:p>
            <a:pPr marL="457200">
              <a:spcBef>
                <a:spcPts val="0"/>
              </a:spcBef>
              <a:spcAft>
                <a:spcPts val="0"/>
              </a:spcAft>
              <a:buClr>
                <a:srgbClr val="000000"/>
              </a:buClr>
              <a:buSzPts val="1800"/>
              <a:buAutoNum type="arabicPeriod"/>
            </a:pPr>
            <a:endParaRPr lang="en-IN">
              <a:solidFill>
                <a:srgbClr val="000000"/>
              </a:solidFill>
            </a:endParaRPr>
          </a:p>
          <a:p>
            <a:pPr marL="457200">
              <a:spcBef>
                <a:spcPts val="0"/>
              </a:spcBef>
              <a:spcAft>
                <a:spcPts val="0"/>
              </a:spcAft>
              <a:buClr>
                <a:srgbClr val="000000"/>
              </a:buClr>
              <a:buSzPts val="1800"/>
              <a:buAutoNum type="arabicPeriod"/>
            </a:pPr>
            <a:endParaRPr lang="en-IN">
              <a:solidFill>
                <a:srgbClr val="000000"/>
              </a:solidFill>
            </a:endParaRPr>
          </a:p>
        </p:txBody>
      </p:sp>
    </p:spTree>
    <p:extLst>
      <p:ext uri="{BB962C8B-B14F-4D97-AF65-F5344CB8AC3E}">
        <p14:creationId xmlns:p14="http://schemas.microsoft.com/office/powerpoint/2010/main" val="149578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lvl="0">
              <a:spcBef>
                <a:spcPts val="0"/>
              </a:spcBef>
              <a:spcAft>
                <a:spcPts val="0"/>
              </a:spcAft>
              <a:buClr>
                <a:srgbClr val="000000"/>
              </a:buClr>
              <a:buSzPts val="1800"/>
              <a:buAutoNum type="arabicPeriod"/>
            </a:pPr>
            <a:endParaRPr lang="en-US" sz="2800">
              <a:solidFill>
                <a:srgbClr val="000000"/>
              </a:solidFill>
            </a:endParaRPr>
          </a:p>
          <a:p>
            <a:endParaRPr lang="en-IN"/>
          </a:p>
        </p:txBody>
      </p:sp>
      <p:sp>
        <p:nvSpPr>
          <p:cNvPr id="4" name="Rectangle 3"/>
          <p:cNvSpPr/>
          <p:nvPr/>
        </p:nvSpPr>
        <p:spPr>
          <a:xfrm>
            <a:off x="152400" y="204919"/>
            <a:ext cx="3421129" cy="461665"/>
          </a:xfrm>
          <a:prstGeom prst="rect">
            <a:avLst/>
          </a:prstGeom>
        </p:spPr>
        <p:txBody>
          <a:bodyPr wrap="none" lIns="91440" tIns="45720" rIns="91440" bIns="45720" anchor="t">
            <a:spAutoFit/>
          </a:bodyPr>
          <a:lstStyle/>
          <a:p>
            <a:r>
              <a:rPr lang="en" sz="2400">
                <a:latin typeface="Arial"/>
                <a:ea typeface="MS PGothic"/>
                <a:cs typeface="Arial"/>
              </a:rPr>
              <a:t>Content-Based Filtering</a:t>
            </a:r>
            <a:endParaRPr lang="en-IN" sz="2400"/>
          </a:p>
        </p:txBody>
      </p:sp>
      <p:sp>
        <p:nvSpPr>
          <p:cNvPr id="2" name="TextBox 1">
            <a:extLst>
              <a:ext uri="{FF2B5EF4-FFF2-40B4-BE49-F238E27FC236}">
                <a16:creationId xmlns:a16="http://schemas.microsoft.com/office/drawing/2014/main" id="{554CF496-F4E4-14EC-B9D9-0A0C293DDD07}"/>
              </a:ext>
            </a:extLst>
          </p:cNvPr>
          <p:cNvSpPr txBox="1"/>
          <p:nvPr/>
        </p:nvSpPr>
        <p:spPr>
          <a:xfrm>
            <a:off x="606787" y="1149635"/>
            <a:ext cx="7918364"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MS PGothic"/>
                <a:cs typeface="Arial"/>
              </a:rPr>
              <a:t> </a:t>
            </a:r>
            <a:r>
              <a:rPr lang="en-US" sz="2400">
                <a:latin typeface="Arial"/>
                <a:ea typeface="MS PGothic"/>
                <a:cs typeface="Arial"/>
              </a:rPr>
              <a:t>Content-based filtering recommends items (like movies) based on their attributes or features. In the context of movies, these attributes could be genre, actors, directors, and plot keywords. </a:t>
            </a:r>
            <a:endParaRPr lang="en-US" sz="2400">
              <a:cs typeface="Arial" pitchFamily="34" charset="0"/>
            </a:endParaRPr>
          </a:p>
          <a:p>
            <a:pPr marL="285750" indent="-285750">
              <a:buFont typeface="Arial"/>
              <a:buChar char="•"/>
            </a:pPr>
            <a:endParaRPr lang="en-US" sz="2400">
              <a:latin typeface="Arial"/>
              <a:ea typeface="MS PGothic"/>
              <a:cs typeface="Arial"/>
            </a:endParaRPr>
          </a:p>
          <a:p>
            <a:pPr marL="342900" indent="-342900">
              <a:buFont typeface="Arial"/>
              <a:buChar char="•"/>
            </a:pPr>
            <a:r>
              <a:rPr lang="en-US" sz="2400">
                <a:latin typeface="Arial"/>
                <a:ea typeface="MS PGothic"/>
                <a:cs typeface="Arial"/>
              </a:rPr>
              <a:t>The system learns your preferences from the items you've liked in the past and suggests similar items. </a:t>
            </a:r>
            <a:endParaRPr lang="en-US" sz="2400">
              <a:cs typeface="Arial" pitchFamily="34" charset="0"/>
            </a:endParaRPr>
          </a:p>
          <a:p>
            <a:pPr marL="342900" indent="-342900">
              <a:buFont typeface="Arial"/>
              <a:buChar char="•"/>
            </a:pPr>
            <a:endParaRPr lang="en-US" sz="2400">
              <a:latin typeface="Arial"/>
              <a:ea typeface="MS PGothic"/>
              <a:cs typeface="Arial"/>
            </a:endParaRPr>
          </a:p>
          <a:p>
            <a:pPr marL="342900" indent="-342900">
              <a:buFont typeface="Arial"/>
              <a:buChar char="•"/>
            </a:pPr>
            <a:r>
              <a:rPr lang="en-US" sz="2400">
                <a:latin typeface="Arial"/>
                <a:ea typeface="MS PGothic"/>
                <a:cs typeface="Arial"/>
              </a:rPr>
              <a:t>Example:</a:t>
            </a:r>
            <a:endParaRPr lang="en-US" sz="2400">
              <a:ea typeface="MS PGothic"/>
              <a:cs typeface="Arial"/>
            </a:endParaRPr>
          </a:p>
          <a:p>
            <a:r>
              <a:rPr lang="en-US" sz="2400">
                <a:latin typeface="Arial"/>
                <a:ea typeface="MS PGothic"/>
                <a:cs typeface="Arial"/>
              </a:rPr>
              <a:t>Imagine you really enjoyed "The Dark Knight." A content-based filtering system might recommend other superhero movies like "Avengers" or "Spider-Man," because they share similar attributes such as action-packed scenes, superhero themes, and intense plotlines.</a:t>
            </a:r>
            <a:endParaRPr lang="en-US" sz="2400">
              <a:ea typeface="MS PGothic"/>
            </a:endParaRPr>
          </a:p>
          <a:p>
            <a:endParaRPr lang="en-US">
              <a:cs typeface="Arial"/>
            </a:endParaRPr>
          </a:p>
        </p:txBody>
      </p:sp>
    </p:spTree>
    <p:extLst>
      <p:ext uri="{BB962C8B-B14F-4D97-AF65-F5344CB8AC3E}">
        <p14:creationId xmlns:p14="http://schemas.microsoft.com/office/powerpoint/2010/main" val="297430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21</Slides>
  <Notes>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Project Title</vt:lpstr>
      <vt:lpstr>PowerPoint Presentation</vt:lpstr>
      <vt:lpstr>PowerPoint Presentation</vt:lpstr>
      <vt:lpstr>PowerPoint Presentation</vt:lpstr>
      <vt:lpstr>DataSet:-</vt:lpstr>
      <vt:lpstr>Data Analysis:-</vt:lpstr>
      <vt:lpstr>MODELS:-</vt:lpstr>
      <vt:lpstr>PowerPoint Presentation</vt:lpstr>
      <vt:lpstr>Collaborative Filtering</vt:lpstr>
      <vt:lpstr>Content based vs Collaborative filtering</vt:lpstr>
      <vt:lpstr>Sentimental Analysis</vt:lpstr>
      <vt:lpstr>Popularity Model</vt:lpstr>
      <vt:lpstr>Popularity Model</vt:lpstr>
      <vt:lpstr>Evaluation metrics:-</vt:lpstr>
      <vt:lpstr>ScreenShots</vt:lpstr>
      <vt:lpstr>ScreenShots</vt:lpstr>
      <vt:lpstr>PowerPoint Presentation</vt:lpstr>
      <vt:lpstr>PowerPoint Presentation</vt:lpstr>
      <vt:lpstr>PowerPoint Presentation</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revision>3</cp:revision>
  <dcterms:created xsi:type="dcterms:W3CDTF">2010-04-09T07:36:15Z</dcterms:created>
  <dcterms:modified xsi:type="dcterms:W3CDTF">2024-05-17T09:32:18Z</dcterms:modified>
</cp:coreProperties>
</file>